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65" r:id="rId5"/>
    <p:sldId id="257" r:id="rId6"/>
    <p:sldId id="258" r:id="rId7"/>
    <p:sldId id="263" r:id="rId8"/>
    <p:sldId id="259" r:id="rId9"/>
    <p:sldId id="260" r:id="rId10"/>
    <p:sldId id="261" r:id="rId11"/>
    <p:sldId id="262" r:id="rId12"/>
    <p:sldId id="264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BE266-37DA-4F1C-9160-4548F1EF3037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EA155-DF7D-4D55-ABB1-50CC13A41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7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EA155-DF7D-4D55-ABB1-50CC13A419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56D0-BADC-4339-9A56-DEE2D8E3A254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2FD-7071-458D-8974-104A6AC74A30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BDAA-3D9A-4E44-A98F-0690D44F1391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31D2-6E15-444A-9BD0-7147C8F5FC78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CB25-E833-48A4-A128-BCAF8BF6ABB5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92C-4E69-42F0-B6B6-BA111ECAD2D5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CD97-3F29-40C6-8DCB-76E0F6B07E67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E2F5-320A-4CF1-8F20-378227A1D498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73E-E65A-45B5-8532-A5FE3E68FADD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C2E2-A550-4926-9986-14F069472407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B5B5-72E6-48F4-9988-9CF3F33FE187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D913-14E7-40B7-BE1F-51584B4B7108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4EFC-2868-4FC4-820E-A726D962AAB9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AA02-3FE6-427B-8F34-6E6FF3AD7E81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9871-B16B-4D7B-B815-499D9E995296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AAE8-F483-41FA-98E9-DC6B657D2FCE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9B3C-9958-472C-97C2-E3A78B91C147}" type="datetime1">
              <a:rPr lang="en-US" smtClean="0"/>
              <a:t>9/4/2022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ifo.org/DocDL/cesifo1_wp8514.pdf" TargetMode="External"/><Relationship Id="rId2" Type="http://schemas.openxmlformats.org/officeDocument/2006/relationships/hyperlink" Target="https://www.iser.osaka-u.ac.jp/library/dp/2020/DP1100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" TargetMode="External"/><Relationship Id="rId2" Type="http://schemas.openxmlformats.org/officeDocument/2006/relationships/hyperlink" Target="http://nep.rep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pec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Experiments in Economics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62" y="4050833"/>
            <a:ext cx="7993843" cy="1096899"/>
          </a:xfrm>
        </p:spPr>
        <p:txBody>
          <a:bodyPr>
            <a:normAutofit/>
          </a:bodyPr>
          <a:lstStyle/>
          <a:p>
            <a:pPr algn="ctr"/>
            <a:r>
              <a:rPr lang="en-GB" smtClean="0"/>
              <a:t>Lecture </a:t>
            </a:r>
            <a:r>
              <a:rPr lang="en-GB" dirty="0"/>
              <a:t>at FLAME University, September 2022</a:t>
            </a:r>
          </a:p>
          <a:p>
            <a:pPr algn="ctr"/>
            <a:r>
              <a:rPr lang="en-GB" b="1" dirty="0" smtClean="0"/>
              <a:t>John </a:t>
            </a:r>
            <a:r>
              <a:rPr lang="en-GB" b="1" dirty="0" smtClean="0"/>
              <a:t>Hey</a:t>
            </a:r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72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Estimate – fit models to data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my preferred strategy.</a:t>
            </a:r>
          </a:p>
          <a:p>
            <a:r>
              <a:rPr lang="en-GB" dirty="0" smtClean="0"/>
              <a:t>It tells us how good the model is in explaining the data.</a:t>
            </a:r>
          </a:p>
          <a:p>
            <a:r>
              <a:rPr lang="en-GB" dirty="0" smtClean="0"/>
              <a:t>We get estimates of key parameters (such as risk-aversion, loss-aversion, and other-regarding preferences).</a:t>
            </a:r>
          </a:p>
          <a:p>
            <a:r>
              <a:rPr lang="en-GB" dirty="0" smtClean="0"/>
              <a:t>We fit using maximum-likelihood.</a:t>
            </a:r>
          </a:p>
          <a:p>
            <a:r>
              <a:rPr lang="en-GB" dirty="0" smtClean="0"/>
              <a:t>This requires us to specify the stochastic component of behaviour (which is implicit in other kinds of data analysis).</a:t>
            </a:r>
          </a:p>
          <a:p>
            <a:r>
              <a:rPr lang="en-GB" dirty="0" smtClean="0"/>
              <a:t>It allows us to predict.</a:t>
            </a:r>
          </a:p>
          <a:p>
            <a:r>
              <a:rPr lang="en-GB" dirty="0" smtClean="0"/>
              <a:t>Do we want to do it subject-by-subject </a:t>
            </a:r>
            <a:r>
              <a:rPr lang="en-GB" smtClean="0"/>
              <a:t>or over all subjects?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00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personally think that this is the whole point of economics.</a:t>
            </a:r>
          </a:p>
          <a:p>
            <a:r>
              <a:rPr lang="en-GB" dirty="0" smtClean="0"/>
              <a:t>To make predictions, we need estimates first.</a:t>
            </a:r>
          </a:p>
          <a:p>
            <a:r>
              <a:rPr lang="en-GB" dirty="0" smtClean="0"/>
              <a:t>We can also determine the accuracy of our predictions.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6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want you to smell* one of these two papers in teams and tell me what it was trying to do and whether it succeeded.</a:t>
            </a:r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GB" dirty="0" err="1" smtClean="0"/>
              <a:t>Labor</a:t>
            </a:r>
            <a:r>
              <a:rPr lang="en-GB" dirty="0" smtClean="0"/>
              <a:t> Supply Reaction to Wage Cuts and Tax Increases: </a:t>
            </a:r>
            <a:r>
              <a:rPr lang="en-GB" dirty="0"/>
              <a:t>A </a:t>
            </a:r>
            <a:r>
              <a:rPr lang="en-GB" dirty="0" smtClean="0"/>
              <a:t>Real-Effort Experiment” Mori, </a:t>
            </a:r>
            <a:r>
              <a:rPr lang="en-GB" dirty="0" err="1" smtClean="0"/>
              <a:t>Kurokawa</a:t>
            </a:r>
            <a:r>
              <a:rPr lang="en-GB" dirty="0" smtClean="0"/>
              <a:t> and </a:t>
            </a:r>
            <a:r>
              <a:rPr lang="en-GB" dirty="0" err="1" smtClean="0"/>
              <a:t>Ohtake</a:t>
            </a:r>
            <a:r>
              <a:rPr lang="en-GB" dirty="0" smtClean="0"/>
              <a:t>, </a:t>
            </a:r>
            <a:r>
              <a:rPr lang="en-GB" dirty="0" smtClean="0">
                <a:hlinkClick r:id="rId2"/>
              </a:rPr>
              <a:t>NEP Experimental Economics.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This an individual experiment.</a:t>
            </a:r>
          </a:p>
          <a:p>
            <a:r>
              <a:rPr lang="en-GB" dirty="0" smtClean="0"/>
              <a:t>“Selection into Leadership and Dishonest Behavior of Leaders: A Gender Experiment” </a:t>
            </a:r>
            <a:r>
              <a:rPr lang="en-GB" dirty="0" err="1" smtClean="0"/>
              <a:t>Grosh</a:t>
            </a:r>
            <a:r>
              <a:rPr lang="en-GB" dirty="0" smtClean="0"/>
              <a:t>, Muller, Rau and </a:t>
            </a:r>
            <a:r>
              <a:rPr lang="en-GB" dirty="0" err="1" smtClean="0"/>
              <a:t>Zhurakhovska</a:t>
            </a:r>
            <a:r>
              <a:rPr lang="en-GB" dirty="0" smtClean="0"/>
              <a:t>, </a:t>
            </a:r>
            <a:r>
              <a:rPr lang="en-GB" dirty="0" smtClean="0">
                <a:hlinkClick r:id="rId3"/>
              </a:rPr>
              <a:t>NEP Experimental Economics.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This is a group experiment.</a:t>
            </a:r>
          </a:p>
          <a:p>
            <a:r>
              <a:rPr lang="en-GB" sz="1400" dirty="0" smtClean="0"/>
              <a:t>* ‘smelling means reading superficially; the abstract; the conclusions; perhaps some experimental detail. Smelling is an important thing to learn.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7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Address the following points</a:t>
            </a:r>
            <a:br>
              <a:rPr lang="en-GB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Some of which you won’t be able to address until later in the course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was the point of the experiment?</a:t>
            </a:r>
          </a:p>
          <a:p>
            <a:r>
              <a:rPr lang="en-GB" dirty="0" smtClean="0"/>
              <a:t>Was the experimental implementation appropriate?</a:t>
            </a:r>
          </a:p>
          <a:p>
            <a:r>
              <a:rPr lang="en-GB" dirty="0" smtClean="0"/>
              <a:t>Was the data analysis appropriate?</a:t>
            </a:r>
          </a:p>
          <a:p>
            <a:r>
              <a:rPr lang="en-GB" dirty="0" smtClean="0"/>
              <a:t>Were there enough subjects?</a:t>
            </a:r>
          </a:p>
          <a:p>
            <a:r>
              <a:rPr lang="en-GB" dirty="0" smtClean="0"/>
              <a:t>Were there enough tasks?</a:t>
            </a:r>
          </a:p>
          <a:p>
            <a:r>
              <a:rPr lang="en-GB" dirty="0" smtClean="0"/>
              <a:t>Was the </a:t>
            </a:r>
            <a:r>
              <a:rPr lang="en-GB" smtClean="0"/>
              <a:t>paper structured and written well?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95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Sources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Perhaps you know all this already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ways that you can find out what others are doing.</a:t>
            </a:r>
          </a:p>
          <a:p>
            <a:r>
              <a:rPr lang="en-GB" dirty="0" smtClean="0"/>
              <a:t>Possibly the best </a:t>
            </a:r>
            <a:r>
              <a:rPr lang="en-GB" dirty="0"/>
              <a:t>is New Economics Papers: </a:t>
            </a:r>
            <a:r>
              <a:rPr lang="en-GB" dirty="0">
                <a:hlinkClick r:id="rId2"/>
              </a:rPr>
              <a:t>http://nep.repec.org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You can sign up for a number of topics, including Experimental Economics.</a:t>
            </a:r>
          </a:p>
          <a:p>
            <a:r>
              <a:rPr lang="en-GB" dirty="0" smtClean="0"/>
              <a:t>Also </a:t>
            </a:r>
            <a:r>
              <a:rPr lang="en-GB" dirty="0"/>
              <a:t>Google Scholar: </a:t>
            </a:r>
            <a:r>
              <a:rPr lang="en-GB" dirty="0">
                <a:hlinkClick r:id="rId3"/>
              </a:rPr>
              <a:t>https://scholar.google.com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who will alert you to papers</a:t>
            </a:r>
          </a:p>
          <a:p>
            <a:r>
              <a:rPr lang="en-GB" dirty="0" smtClean="0"/>
              <a:t>Also useful is </a:t>
            </a:r>
            <a:r>
              <a:rPr lang="en-GB" dirty="0" err="1" smtClean="0"/>
              <a:t>RePeC</a:t>
            </a:r>
            <a:r>
              <a:rPr lang="en-GB" dirty="0"/>
              <a:t>: </a:t>
            </a:r>
            <a:r>
              <a:rPr lang="en-GB" dirty="0">
                <a:hlinkClick r:id="rId4"/>
              </a:rPr>
              <a:t>http://www.repec.org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54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That is the end of today’s lecture.</a:t>
            </a:r>
          </a:p>
          <a:p>
            <a:r>
              <a:rPr lang="en-GB" dirty="0" smtClean="0"/>
              <a:t>You can email me if you have any questions.</a:t>
            </a:r>
          </a:p>
          <a:p>
            <a:r>
              <a:rPr lang="en-GB" smtClean="0"/>
              <a:t>john.hey@york.ac.uk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65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economics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Invite a set of participants/subjects to the experiment.</a:t>
            </a:r>
          </a:p>
          <a:p>
            <a:r>
              <a:rPr lang="en-GB" dirty="0" smtClean="0"/>
              <a:t>Give them a set of instructions.</a:t>
            </a:r>
          </a:p>
          <a:p>
            <a:r>
              <a:rPr lang="en-GB" dirty="0" smtClean="0"/>
              <a:t>They will be asked to take decisions.</a:t>
            </a:r>
          </a:p>
          <a:p>
            <a:r>
              <a:rPr lang="en-GB" dirty="0" smtClean="0"/>
              <a:t>Their payment will depend on their decisions.</a:t>
            </a:r>
          </a:p>
          <a:p>
            <a:r>
              <a:rPr lang="en-GB" dirty="0" smtClean="0"/>
              <a:t>Pay them.</a:t>
            </a:r>
          </a:p>
          <a:p>
            <a:r>
              <a:rPr lang="en-GB" dirty="0" smtClean="0"/>
              <a:t>Analyse the data.</a:t>
            </a:r>
          </a:p>
          <a:p>
            <a:r>
              <a:rPr lang="en-GB" dirty="0" smtClean="0"/>
              <a:t>Write up and publish.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47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of economics experiments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should be payment/incentives related to their decisions.</a:t>
            </a:r>
          </a:p>
          <a:p>
            <a:r>
              <a:rPr lang="en-GB" dirty="0" smtClean="0"/>
              <a:t>The experiment should be ethically clean.</a:t>
            </a:r>
          </a:p>
          <a:p>
            <a:r>
              <a:rPr lang="en-GB" dirty="0" smtClean="0"/>
              <a:t>There should be no deception, no unexpected events, no forced labour.</a:t>
            </a:r>
          </a:p>
          <a:p>
            <a:r>
              <a:rPr lang="en-GB" dirty="0" smtClean="0"/>
              <a:t>Instructions should be clear and truthful.</a:t>
            </a:r>
          </a:p>
          <a:p>
            <a:r>
              <a:rPr lang="en-GB" dirty="0" smtClean="0"/>
              <a:t>Any questions should be answered honestly.</a:t>
            </a:r>
          </a:p>
          <a:p>
            <a:r>
              <a:rPr lang="en-GB" dirty="0" smtClean="0"/>
              <a:t>Payment should be quick and as described.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8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Pen and paper experiments</a:t>
            </a:r>
          </a:p>
          <a:p>
            <a:endParaRPr lang="en-GB" dirty="0" smtClean="0"/>
          </a:p>
          <a:p>
            <a:r>
              <a:rPr lang="en-GB" dirty="0" smtClean="0"/>
              <a:t>Computerised laboratory experiments</a:t>
            </a:r>
          </a:p>
          <a:p>
            <a:r>
              <a:rPr lang="en-GB" dirty="0" smtClean="0"/>
              <a:t>Computerised online experiments</a:t>
            </a:r>
          </a:p>
          <a:p>
            <a:r>
              <a:rPr lang="en-GB" dirty="0" smtClean="0"/>
              <a:t>Field experiments</a:t>
            </a:r>
          </a:p>
          <a:p>
            <a:endParaRPr lang="en-GB" dirty="0"/>
          </a:p>
          <a:p>
            <a:r>
              <a:rPr lang="en-GB" dirty="0" smtClean="0"/>
              <a:t>In all cases I consider only experiments where payment is related to performance.</a:t>
            </a:r>
          </a:p>
          <a:p>
            <a:r>
              <a:rPr lang="en-GB" dirty="0" smtClean="0"/>
              <a:t>This excludes survey ‘experiments’ where payment is not.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4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Experiments in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purpose of experiments and their role in contributing to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Calibrating the experiment; choosing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for the implementation of an experiment; testing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</a:p>
          <a:p>
            <a:pPr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Running the experiment, online or in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laboratory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data from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</a:t>
            </a:r>
          </a:p>
          <a:p>
            <a:pPr>
              <a:buFont typeface="+mj-lt"/>
              <a:buAutoNum type="arabicPeriod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the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and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ubmitting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paper for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</a:t>
            </a: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these slides are skeletal; I will add to them as I talk.</a:t>
            </a: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Make sure that you have the latest version.</a:t>
            </a:r>
          </a:p>
          <a:p>
            <a:pPr marL="0" indent="0">
              <a:buNone/>
            </a:pPr>
            <a:r>
              <a:rPr lang="en-GB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should also note that there is a lot of practical advice in these lectures.</a:t>
            </a:r>
            <a:endParaRPr lang="en-GB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04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1: Introduction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experiments and their role in contributing to knowledge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Economics is theory-driven, based on assumptions</a:t>
            </a:r>
          </a:p>
          <a:p>
            <a:endParaRPr lang="en-GB" dirty="0" smtClean="0"/>
          </a:p>
          <a:p>
            <a:r>
              <a:rPr lang="en-GB" dirty="0" smtClean="0"/>
              <a:t>Five main purposes of experiments: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Observing – just seeing what happens</a:t>
            </a: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 smtClean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Estimating – fitting models to data, and getting estimates of key parameters.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Predicting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28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is, in my view, a bit pointless but many people do it.</a:t>
            </a:r>
          </a:p>
          <a:p>
            <a:r>
              <a:rPr lang="en-GB" dirty="0" smtClean="0"/>
              <a:t>Do women behave differently from men?</a:t>
            </a:r>
          </a:p>
          <a:p>
            <a:r>
              <a:rPr lang="en-GB" dirty="0" smtClean="0"/>
              <a:t>Do BAME people behave </a:t>
            </a:r>
            <a:r>
              <a:rPr lang="en-GB" dirty="0"/>
              <a:t>differently from </a:t>
            </a:r>
            <a:r>
              <a:rPr lang="en-GB" dirty="0" smtClean="0"/>
              <a:t>non-BAME?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53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the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will almost certainly be axioms</a:t>
            </a:r>
          </a:p>
          <a:p>
            <a:endParaRPr lang="en-GB" dirty="0"/>
          </a:p>
          <a:p>
            <a:r>
              <a:rPr lang="en-GB" dirty="0" smtClean="0"/>
              <a:t>“All axioms are wrong”</a:t>
            </a:r>
          </a:p>
          <a:p>
            <a:r>
              <a:rPr lang="en-GB" dirty="0" smtClean="0"/>
              <a:t>Is it meaningful to ask how wrong they are? Does that mean anything?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81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the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Almost tautologically these too are bound to be wrong.</a:t>
            </a:r>
          </a:p>
          <a:p>
            <a:r>
              <a:rPr lang="en-GB" dirty="0" smtClean="0"/>
              <a:t>One can test the comparative static predictions/conclusions of the theory</a:t>
            </a:r>
          </a:p>
          <a:p>
            <a:r>
              <a:rPr lang="en-GB" dirty="0" smtClean="0"/>
              <a:t>Seeing if the direction of changes is in line with the theory</a:t>
            </a:r>
          </a:p>
          <a:p>
            <a:r>
              <a:rPr lang="en-GB" dirty="0" smtClean="0"/>
              <a:t>For individual subjects? Or across all subjects?</a:t>
            </a:r>
          </a:p>
          <a:p>
            <a:r>
              <a:rPr lang="en-GB" dirty="0" smtClean="0"/>
              <a:t>What do most experimental economists do?</a:t>
            </a:r>
          </a:p>
          <a:p>
            <a:r>
              <a:rPr lang="en-GB" dirty="0" smtClean="0"/>
              <a:t>What do such tests tell us?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33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53179</TotalTime>
  <Words>854</Words>
  <Application>Microsoft Office PowerPoint</Application>
  <PresentationFormat>Widescreen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Experiments in Economics</vt:lpstr>
      <vt:lpstr>An economics experiment</vt:lpstr>
      <vt:lpstr>Principles of economics experiments</vt:lpstr>
      <vt:lpstr>Types of experiment</vt:lpstr>
      <vt:lpstr>Experiments in Economics</vt:lpstr>
      <vt:lpstr>Lecture 1: Introduction; the purpose of experiments and their role in contributing to knowledge   </vt:lpstr>
      <vt:lpstr>Observing</vt:lpstr>
      <vt:lpstr>Testing the Assumptions</vt:lpstr>
      <vt:lpstr>Testing the conclusions</vt:lpstr>
      <vt:lpstr>Estimate – fit models to data </vt:lpstr>
      <vt:lpstr>Predict</vt:lpstr>
      <vt:lpstr>Task for today</vt:lpstr>
      <vt:lpstr>Address the following points  Some of which you won’t be able to address until later in the course</vt:lpstr>
      <vt:lpstr>Sources   Perhaps you know all this already</vt:lpstr>
      <vt:lpstr>Experiments in Economics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in Economics</dc:title>
  <dc:creator>John Hey</dc:creator>
  <cp:lastModifiedBy>John Hey</cp:lastModifiedBy>
  <cp:revision>62</cp:revision>
  <dcterms:created xsi:type="dcterms:W3CDTF">2020-09-11T13:14:22Z</dcterms:created>
  <dcterms:modified xsi:type="dcterms:W3CDTF">2022-09-04T09:02:24Z</dcterms:modified>
</cp:coreProperties>
</file>